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Lst>
  <p:notesMasterIdLst>
    <p:notesMasterId r:id="rId16"/>
  </p:notesMasterIdLst>
  <p:sldIdLst>
    <p:sldId id="299" r:id="rId2"/>
    <p:sldId id="355" r:id="rId3"/>
    <p:sldId id="313" r:id="rId4"/>
    <p:sldId id="342" r:id="rId5"/>
    <p:sldId id="353" r:id="rId6"/>
    <p:sldId id="348" r:id="rId7"/>
    <p:sldId id="354" r:id="rId8"/>
    <p:sldId id="350" r:id="rId9"/>
    <p:sldId id="343" r:id="rId10"/>
    <p:sldId id="344" r:id="rId11"/>
    <p:sldId id="345" r:id="rId12"/>
    <p:sldId id="347" r:id="rId13"/>
    <p:sldId id="356" r:id="rId14"/>
    <p:sldId id="352"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85" d="100"/>
          <a:sy n="85" d="100"/>
        </p:scale>
        <p:origin x="732"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142528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5709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4386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8AB1B-DA20-4353-B059-A4C6332DCC39}" type="slidenum">
              <a:rPr lang="en-US" smtClean="0"/>
              <a:t>‹#›</a:t>
            </a:fld>
            <a:endParaRPr lang="en-US"/>
          </a:p>
        </p:txBody>
      </p:sp>
    </p:spTree>
    <p:extLst>
      <p:ext uri="{BB962C8B-B14F-4D97-AF65-F5344CB8AC3E}">
        <p14:creationId xmlns:p14="http://schemas.microsoft.com/office/powerpoint/2010/main" val="371486990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405187441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80177377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178647201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56523-7A14-8047-81F3-53A6CA6A67A9}" type="datetimeFigureOut">
              <a:rPr lang="en-US" smtClean="0"/>
              <a:pPr/>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51119409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956523-7A14-8047-81F3-53A6CA6A67A9}"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13141499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56523-7A14-8047-81F3-53A6CA6A67A9}" type="datetimeFigureOut">
              <a:rPr lang="en-US" smtClean="0"/>
              <a:pPr/>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249335039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56523-7A14-8047-81F3-53A6CA6A67A9}" type="datetimeFigureOut">
              <a:rPr lang="en-US" smtClean="0"/>
              <a:pPr/>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83565519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6523-7A14-8047-81F3-53A6CA6A67A9}" type="datetimeFigureOut">
              <a:rPr lang="en-US" smtClean="0"/>
              <a:pPr/>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47966953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956523-7A14-8047-81F3-53A6CA6A67A9}"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8AB1B-DA20-4353-B059-A4C6332DCC39}" type="slidenum">
              <a:rPr lang="en-US" smtClean="0"/>
              <a:t>‹#›</a:t>
            </a:fld>
            <a:endParaRPr lang="en-US"/>
          </a:p>
        </p:txBody>
      </p:sp>
    </p:spTree>
    <p:extLst>
      <p:ext uri="{BB962C8B-B14F-4D97-AF65-F5344CB8AC3E}">
        <p14:creationId xmlns:p14="http://schemas.microsoft.com/office/powerpoint/2010/main" val="382379905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956523-7A14-8047-81F3-53A6CA6A67A9}" type="datetimeFigureOut">
              <a:rPr lang="en-US" smtClean="0"/>
              <a:pPr/>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87013357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B956523-7A14-8047-81F3-53A6CA6A67A9}" type="datetimeFigureOut">
              <a:rPr lang="en-US" smtClean="0"/>
              <a:pPr/>
              <a:t>12/5/2023</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77304781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7">
            <a:extLst>
              <a:ext uri="{FF2B5EF4-FFF2-40B4-BE49-F238E27FC236}">
                <a16:creationId xmlns:a16="http://schemas.microsoft.com/office/drawing/2014/main" id="{60322041-9B56-4E40-A661-C8A374FF4847}"/>
              </a:ext>
            </a:extLst>
          </p:cNvPr>
          <p:cNvSpPr txBox="1"/>
          <p:nvPr/>
        </p:nvSpPr>
        <p:spPr>
          <a:xfrm>
            <a:off x="1073843" y="1599655"/>
            <a:ext cx="6586791" cy="2308324"/>
          </a:xfrm>
          <a:prstGeom prst="rect">
            <a:avLst/>
          </a:prstGeom>
          <a:noFill/>
        </p:spPr>
        <p:txBody>
          <a:bodyPr wrap="square" rtlCol="1">
            <a:spAutoFit/>
          </a:bodyPr>
          <a:lstStyle/>
          <a:p>
            <a:pPr algn="ctr" rtl="1">
              <a:buClrTx/>
              <a:buFontTx/>
              <a:buNone/>
            </a:pPr>
            <a:r>
              <a:rPr lang="en-US" sz="3600" kern="1200" dirty="0" smtClean="0">
                <a:solidFill>
                  <a:prstClr val="black"/>
                </a:solidFill>
                <a:latin typeface="Times New Roman" panose="02020603050405020304" pitchFamily="18" charset="0"/>
                <a:ea typeface="+mn-ea"/>
                <a:cs typeface="Times New Roman" panose="02020603050405020304" pitchFamily="18" charset="0"/>
              </a:rPr>
              <a:t>Research in sociology</a:t>
            </a:r>
          </a:p>
          <a:p>
            <a:pPr algn="ctr" rtl="1">
              <a:buClrTx/>
              <a:buFontTx/>
              <a:buNone/>
            </a:pPr>
            <a:r>
              <a:rPr lang="en-US" sz="3600" kern="1200" dirty="0" smtClean="0">
                <a:solidFill>
                  <a:prstClr val="black"/>
                </a:solidFill>
                <a:latin typeface="Times New Roman" panose="02020603050405020304" pitchFamily="18" charset="0"/>
                <a:ea typeface="+mn-ea"/>
                <a:cs typeface="Times New Roman" panose="02020603050405020304" pitchFamily="18" charset="0"/>
              </a:rPr>
              <a:t>Lecture 2</a:t>
            </a:r>
          </a:p>
          <a:p>
            <a:pPr algn="ctr" rtl="1">
              <a:buClrTx/>
              <a:buFontTx/>
              <a:buNone/>
            </a:pPr>
            <a:r>
              <a:rPr lang="en-US" sz="3600" kern="1200" dirty="0" smtClean="0">
                <a:solidFill>
                  <a:prstClr val="black"/>
                </a:solidFill>
                <a:latin typeface="Times New Roman" panose="02020603050405020304" pitchFamily="18" charset="0"/>
                <a:ea typeface="+mn-ea"/>
                <a:cs typeface="Times New Roman" panose="02020603050405020304" pitchFamily="18" charset="0"/>
              </a:rPr>
              <a:t>Prof. </a:t>
            </a:r>
            <a:r>
              <a:rPr lang="en-US" sz="3600" kern="1200" dirty="0" err="1" smtClean="0">
                <a:solidFill>
                  <a:prstClr val="black"/>
                </a:solidFill>
                <a:latin typeface="Times New Roman" panose="02020603050405020304" pitchFamily="18" charset="0"/>
                <a:ea typeface="+mn-ea"/>
                <a:cs typeface="Times New Roman" panose="02020603050405020304" pitchFamily="18" charset="0"/>
              </a:rPr>
              <a:t>Dr.samira</a:t>
            </a:r>
            <a:r>
              <a:rPr lang="en-US" sz="3600" kern="1200" dirty="0" smtClean="0">
                <a:solidFill>
                  <a:prstClr val="black"/>
                </a:solidFill>
                <a:latin typeface="Times New Roman" panose="02020603050405020304" pitchFamily="18" charset="0"/>
                <a:ea typeface="+mn-ea"/>
                <a:cs typeface="Times New Roman" panose="02020603050405020304" pitchFamily="18" charset="0"/>
              </a:rPr>
              <a:t> M. </a:t>
            </a:r>
            <a:r>
              <a:rPr lang="en-US" sz="3600" kern="1200" dirty="0" err="1" smtClean="0">
                <a:solidFill>
                  <a:prstClr val="black"/>
                </a:solidFill>
                <a:latin typeface="Times New Roman" panose="02020603050405020304" pitchFamily="18" charset="0"/>
                <a:ea typeface="+mn-ea"/>
                <a:cs typeface="Times New Roman" panose="02020603050405020304" pitchFamily="18" charset="0"/>
              </a:rPr>
              <a:t>Ebrahim</a:t>
            </a:r>
            <a:endParaRPr lang="en-US" sz="3600" kern="1200" dirty="0" smtClean="0">
              <a:solidFill>
                <a:prstClr val="black"/>
              </a:solidFill>
              <a:latin typeface="Times New Roman" panose="02020603050405020304" pitchFamily="18" charset="0"/>
              <a:ea typeface="+mn-ea"/>
              <a:cs typeface="Times New Roman" panose="02020603050405020304" pitchFamily="18" charset="0"/>
            </a:endParaRPr>
          </a:p>
          <a:p>
            <a:pPr algn="ctr" rtl="1">
              <a:buClrTx/>
              <a:buFontTx/>
              <a:buNone/>
            </a:pPr>
            <a:r>
              <a:rPr lang="en-US" sz="3600" kern="1200" dirty="0" smtClean="0">
                <a:solidFill>
                  <a:prstClr val="black"/>
                </a:solidFill>
                <a:latin typeface="Times New Roman" panose="02020603050405020304" pitchFamily="18" charset="0"/>
                <a:ea typeface="+mn-ea"/>
                <a:cs typeface="Times New Roman" panose="02020603050405020304" pitchFamily="18" charset="0"/>
              </a:rPr>
              <a:t>2023-2024 </a:t>
            </a:r>
            <a:endParaRPr lang="en-US" sz="3600" kern="1200" dirty="0">
              <a:solidFill>
                <a:prstClr val="black"/>
              </a:solidFill>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59722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6"/>
                                        </p:tgtEl>
                                        <p:attrNameLst>
                                          <p:attrName>style.color</p:attrName>
                                        </p:attrNameLst>
                                      </p:cBhvr>
                                      <p:to>
                                        <a:schemeClr val="bg1"/>
                                      </p:to>
                                    </p:animClr>
                                    <p:animClr clrSpc="rgb" dir="cw">
                                      <p:cBhvr>
                                        <p:cTn id="7" dur="250" autoRev="1" fill="remove"/>
                                        <p:tgtEl>
                                          <p:spTgt spid="6"/>
                                        </p:tgtEl>
                                        <p:attrNameLst>
                                          <p:attrName>fillcolor</p:attrName>
                                        </p:attrNameLst>
                                      </p:cBhvr>
                                      <p:to>
                                        <a:schemeClr val="bg1"/>
                                      </p:to>
                                    </p:animClr>
                                    <p:set>
                                      <p:cBhvr>
                                        <p:cTn id="8" dur="250" autoRev="1" fill="remove"/>
                                        <p:tgtEl>
                                          <p:spTgt spid="6"/>
                                        </p:tgtEl>
                                        <p:attrNameLst>
                                          <p:attrName>fill.type</p:attrName>
                                        </p:attrNameLst>
                                      </p:cBhvr>
                                      <p:to>
                                        <p:strVal val="solid"/>
                                      </p:to>
                                    </p:set>
                                    <p:set>
                                      <p:cBhvr>
                                        <p:cTn id="9"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30928" y="810507"/>
            <a:ext cx="7886700" cy="3404306"/>
          </a:xfrm>
          <a:prstGeom prst="rect">
            <a:avLst/>
          </a:prstGeom>
        </p:spPr>
      </p:pic>
    </p:spTree>
    <p:extLst>
      <p:ext uri="{BB962C8B-B14F-4D97-AF65-F5344CB8AC3E}">
        <p14:creationId xmlns:p14="http://schemas.microsoft.com/office/powerpoint/2010/main" val="3832772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079" y="143795"/>
            <a:ext cx="8294370" cy="4539615"/>
          </a:xfrm>
        </p:spPr>
        <p:txBody>
          <a:bodyPr>
            <a:noAutofit/>
          </a:bodyPr>
          <a:lstStyle/>
          <a:p>
            <a:pPr marL="0" indent="0" algn="just">
              <a:buNone/>
            </a:pPr>
            <a:r>
              <a:rPr lang="en-US" sz="2400" b="1" u="sng" dirty="0" smtClean="0">
                <a:solidFill>
                  <a:srgbClr val="FF0000"/>
                </a:solidFill>
                <a:latin typeface="Times New Roman" panose="02020603050405020304" pitchFamily="18" charset="0"/>
                <a:cs typeface="Times New Roman" panose="02020603050405020304" pitchFamily="18" charset="0"/>
              </a:rPr>
              <a:t>Ethical concerns</a:t>
            </a:r>
          </a:p>
          <a:p>
            <a:pPr marL="0" indent="0" algn="just">
              <a:buNone/>
            </a:pPr>
            <a:r>
              <a:rPr lang="en-US" sz="2400" dirty="0">
                <a:latin typeface="Times New Roman" panose="02020603050405020304" pitchFamily="18" charset="0"/>
                <a:cs typeface="Times New Roman" panose="02020603050405020304" pitchFamily="18" charset="0"/>
              </a:rPr>
              <a:t>Sociologists and sociology students must take ethical responsibility for any study they conduct.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must first and foremost guarantee the safety of their participants. </a:t>
            </a:r>
            <a:r>
              <a:rPr lang="en-US" sz="2400" dirty="0">
                <a:solidFill>
                  <a:srgbClr val="FF0000"/>
                </a:solidFill>
                <a:latin typeface="Times New Roman" panose="02020603050405020304" pitchFamily="18" charset="0"/>
                <a:cs typeface="Times New Roman" panose="02020603050405020304" pitchFamily="18" charset="0"/>
              </a:rPr>
              <a:t>Whenever possible, they must ensure that participants have been fully informed consent before participating </a:t>
            </a:r>
            <a:r>
              <a:rPr lang="en-US" sz="2400" dirty="0" smtClean="0">
                <a:solidFill>
                  <a:srgbClr val="FF0000"/>
                </a:solidFill>
                <a:latin typeface="Times New Roman" panose="02020603050405020304" pitchFamily="18" charset="0"/>
                <a:cs typeface="Times New Roman" panose="02020603050405020304" pitchFamily="18" charset="0"/>
              </a:rPr>
              <a:t>in a </a:t>
            </a:r>
            <a:r>
              <a:rPr lang="en-US" sz="2400" dirty="0">
                <a:solidFill>
                  <a:srgbClr val="FF0000"/>
                </a:solidFill>
                <a:latin typeface="Times New Roman" panose="02020603050405020304" pitchFamily="18" charset="0"/>
                <a:cs typeface="Times New Roman" panose="02020603050405020304" pitchFamily="18" charset="0"/>
              </a:rPr>
              <a:t>study. </a:t>
            </a:r>
            <a:endParaRPr lang="en-US"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American Sociological Association (ASA) establishes parameters for ethical guidelines that sociologists must take into account as they conduct research.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In some cases researchers did not adhere to ASA guidelines resulting in unethical practices in which humans were caused either physical or psychological harm. </a:t>
            </a:r>
          </a:p>
          <a:p>
            <a:pPr marL="0" indent="0" algn="just">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82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246" y="237325"/>
            <a:ext cx="8167513" cy="4572000"/>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These </a:t>
            </a:r>
            <a:r>
              <a:rPr lang="en-US" sz="2400" dirty="0">
                <a:solidFill>
                  <a:srgbClr val="0070C0"/>
                </a:solidFill>
                <a:latin typeface="Times New Roman" panose="02020603050405020304" pitchFamily="18" charset="0"/>
                <a:cs typeface="Times New Roman" panose="02020603050405020304" pitchFamily="18" charset="0"/>
              </a:rPr>
              <a:t>formal guidelines </a:t>
            </a:r>
            <a:r>
              <a:rPr lang="en-US" sz="2400" dirty="0">
                <a:latin typeface="Times New Roman" panose="02020603050405020304" pitchFamily="18" charset="0"/>
                <a:cs typeface="Times New Roman" panose="02020603050405020304" pitchFamily="18" charset="0"/>
              </a:rPr>
              <a:t>were established by practitioners in 1905 at John Hopkins University, and revised in 1997. When working with human subjects, these codes of ethics require researchers’ to do the following: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Maintain objectivity and integrity in research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Respect subjects’ rights to privacy and dignity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Protect subject from personal </a:t>
            </a:r>
            <a:r>
              <a:rPr lang="en-US" sz="2400" dirty="0" smtClean="0">
                <a:latin typeface="Times New Roman" panose="02020603050405020304" pitchFamily="18" charset="0"/>
                <a:cs typeface="Times New Roman" panose="02020603050405020304" pitchFamily="18" charset="0"/>
              </a:rPr>
              <a:t>harm</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 Preserve confidentially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Seek informed consent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Acknowledge collaboration and assistance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7</a:t>
            </a:r>
            <a:r>
              <a:rPr lang="en-US" sz="2400" dirty="0">
                <a:latin typeface="Times New Roman" panose="02020603050405020304" pitchFamily="18" charset="0"/>
                <a:cs typeface="Times New Roman" panose="02020603050405020304" pitchFamily="18" charset="0"/>
              </a:rPr>
              <a:t>. Disclose sources of financial support</a:t>
            </a:r>
          </a:p>
        </p:txBody>
      </p:sp>
    </p:spTree>
    <p:extLst>
      <p:ext uri="{BB962C8B-B14F-4D97-AF65-F5344CB8AC3E}">
        <p14:creationId xmlns:p14="http://schemas.microsoft.com/office/powerpoint/2010/main" val="1239113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662" y="869157"/>
            <a:ext cx="7886700" cy="3263504"/>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Quiz </a:t>
            </a:r>
          </a:p>
          <a:p>
            <a:pPr marL="0" indent="0">
              <a:buNone/>
            </a:pPr>
            <a:r>
              <a:rPr lang="en-US" sz="2800" dirty="0">
                <a:latin typeface="Times New Roman" panose="02020603050405020304" pitchFamily="18" charset="0"/>
                <a:cs typeface="Times New Roman" panose="02020603050405020304" pitchFamily="18" charset="0"/>
              </a:rPr>
              <a:t>1- </a:t>
            </a:r>
            <a:r>
              <a:rPr lang="en-US" sz="2800" dirty="0" smtClean="0">
                <a:latin typeface="Times New Roman" panose="02020603050405020304" pitchFamily="18" charset="0"/>
                <a:cs typeface="Times New Roman" panose="02020603050405020304" pitchFamily="18" charset="0"/>
              </a:rPr>
              <a:t>Enumerate  </a:t>
            </a:r>
            <a:r>
              <a:rPr lang="en-US" sz="2800" dirty="0">
                <a:latin typeface="Times New Roman" panose="02020603050405020304" pitchFamily="18" charset="0"/>
                <a:cs typeface="Times New Roman" panose="02020603050405020304" pitchFamily="18" charset="0"/>
              </a:rPr>
              <a:t>the  phases of the scientific methods of research</a:t>
            </a:r>
          </a:p>
          <a:p>
            <a:pPr marL="0" indent="0">
              <a:buNone/>
            </a:pPr>
            <a:r>
              <a:rPr lang="en-US" sz="2800" dirty="0">
                <a:latin typeface="Times New Roman" panose="02020603050405020304" pitchFamily="18" charset="0"/>
                <a:cs typeface="Times New Roman" panose="02020603050405020304" pitchFamily="18" charset="0"/>
              </a:rPr>
              <a:t>2- </a:t>
            </a:r>
            <a:r>
              <a:rPr lang="en-US" sz="2800" dirty="0" smtClean="0">
                <a:latin typeface="Times New Roman" panose="02020603050405020304" pitchFamily="18" charset="0"/>
                <a:cs typeface="Times New Roman" panose="02020603050405020304" pitchFamily="18" charset="0"/>
              </a:rPr>
              <a:t>what the </a:t>
            </a:r>
            <a:r>
              <a:rPr lang="en-US" sz="2800" dirty="0">
                <a:latin typeface="Times New Roman" panose="02020603050405020304" pitchFamily="18" charset="0"/>
                <a:cs typeface="Times New Roman" panose="02020603050405020304" pitchFamily="18" charset="0"/>
              </a:rPr>
              <a:t>advantages and disadvantages of different research methods</a:t>
            </a:r>
          </a:p>
          <a:p>
            <a:pPr marL="0" indent="0">
              <a:buNone/>
            </a:pPr>
            <a:r>
              <a:rPr lang="en-US" sz="2800" dirty="0">
                <a:latin typeface="Times New Roman" panose="02020603050405020304" pitchFamily="18" charset="0"/>
                <a:cs typeface="Times New Roman" panose="02020603050405020304" pitchFamily="18" charset="0"/>
              </a:rPr>
              <a:t>3- </a:t>
            </a:r>
            <a:r>
              <a:rPr lang="en-US" sz="2800" dirty="0" smtClean="0">
                <a:latin typeface="Times New Roman" panose="02020603050405020304" pitchFamily="18" charset="0"/>
                <a:cs typeface="Times New Roman" panose="02020603050405020304" pitchFamily="18" charset="0"/>
              </a:rPr>
              <a:t>Enumerate  </a:t>
            </a:r>
            <a:r>
              <a:rPr lang="en-US" sz="2800" dirty="0">
                <a:latin typeface="Times New Roman" panose="02020603050405020304" pitchFamily="18" charset="0"/>
                <a:cs typeface="Times New Roman" panose="02020603050405020304" pitchFamily="18" charset="0"/>
              </a:rPr>
              <a:t>the ethical guidelines that sociologists must take into account as they conduct research. </a:t>
            </a:r>
          </a:p>
          <a:p>
            <a:pPr marL="0" indent="0">
              <a:buNone/>
            </a:pPr>
            <a:endParaRPr lang="en-US" sz="2800" dirty="0" smtClean="0"/>
          </a:p>
        </p:txBody>
      </p:sp>
    </p:spTree>
    <p:extLst>
      <p:ext uri="{BB962C8B-B14F-4D97-AF65-F5344CB8AC3E}">
        <p14:creationId xmlns:p14="http://schemas.microsoft.com/office/powerpoint/2010/main" val="1045961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83547"/>
            <a:ext cx="7886700" cy="3263504"/>
          </a:xfrm>
        </p:spPr>
        <p:txBody>
          <a:bodyPr>
            <a:normAutofit/>
          </a:bodyPr>
          <a:lstStyle/>
          <a:p>
            <a:pPr marL="0" indent="0" algn="ctr">
              <a:buNone/>
            </a:pPr>
            <a:r>
              <a:rPr lang="en-US" sz="4400" dirty="0" smtClean="0">
                <a:latin typeface="Times New Roman" panose="02020603050405020304" pitchFamily="18" charset="0"/>
                <a:cs typeface="Times New Roman" panose="02020603050405020304" pitchFamily="18" charset="0"/>
              </a:rPr>
              <a:t>Thank you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25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075" y="762000"/>
            <a:ext cx="7886700" cy="3263504"/>
          </a:xfrm>
        </p:spPr>
        <p:txBody>
          <a:bodyPr/>
          <a:lstStyle/>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Objectives </a:t>
            </a:r>
          </a:p>
          <a:p>
            <a:pPr marL="0" indent="0">
              <a:buNone/>
            </a:pPr>
            <a:r>
              <a:rPr lang="en-US" dirty="0" smtClean="0"/>
              <a:t> </a:t>
            </a:r>
            <a:r>
              <a:rPr lang="en-US" sz="2000" dirty="0">
                <a:latin typeface="Times New Roman" panose="02020603050405020304" pitchFamily="18" charset="0"/>
                <a:cs typeface="Times New Roman" panose="02020603050405020304" pitchFamily="18" charset="0"/>
              </a:rPr>
              <a:t>At the end of the lecture the students will be able to :</a:t>
            </a:r>
          </a:p>
          <a:p>
            <a:pPr marL="0" indent="0">
              <a:buNone/>
            </a:pPr>
            <a:r>
              <a:rPr lang="en-US" sz="2400" dirty="0">
                <a:latin typeface="Times New Roman" panose="02020603050405020304" pitchFamily="18" charset="0"/>
                <a:cs typeface="Times New Roman" panose="02020603050405020304" pitchFamily="18" charset="0"/>
              </a:rPr>
              <a:t>1- </a:t>
            </a:r>
            <a:r>
              <a:rPr lang="en-US" sz="2400" dirty="0" smtClean="0">
                <a:latin typeface="Times New Roman" panose="02020603050405020304" pitchFamily="18" charset="0"/>
                <a:cs typeface="Times New Roman" panose="02020603050405020304" pitchFamily="18" charset="0"/>
              </a:rPr>
              <a:t>Understand </a:t>
            </a:r>
            <a:r>
              <a:rPr lang="en-US" sz="2400" dirty="0">
                <a:latin typeface="Times New Roman" panose="02020603050405020304" pitchFamily="18" charset="0"/>
                <a:cs typeface="Times New Roman" panose="02020603050405020304" pitchFamily="18" charset="0"/>
              </a:rPr>
              <a:t>the  phases of the scientific </a:t>
            </a:r>
            <a:r>
              <a:rPr lang="en-US" sz="2400" dirty="0" smtClean="0">
                <a:latin typeface="Times New Roman" panose="02020603050405020304" pitchFamily="18" charset="0"/>
                <a:cs typeface="Times New Roman" panose="02020603050405020304" pitchFamily="18" charset="0"/>
              </a:rPr>
              <a:t>methods of research</a:t>
            </a:r>
          </a:p>
          <a:p>
            <a:pPr marL="0" indent="0">
              <a:buNone/>
            </a:pPr>
            <a:r>
              <a:rPr lang="en-US" sz="2400" dirty="0" smtClean="0">
                <a:latin typeface="Times New Roman" panose="02020603050405020304" pitchFamily="18" charset="0"/>
                <a:cs typeface="Times New Roman" panose="02020603050405020304" pitchFamily="18" charset="0"/>
              </a:rPr>
              <a:t>2- understand the advantages and disadvantages of different research methods</a:t>
            </a:r>
          </a:p>
          <a:p>
            <a:pPr marL="0" indent="0">
              <a:buNone/>
            </a:pPr>
            <a:r>
              <a:rPr lang="en-US" sz="2400" dirty="0" smtClean="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understand the ethical guidelines that sociologists must take into account as they conduct research. </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111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 y="386239"/>
            <a:ext cx="8755380" cy="3263504"/>
          </a:xfrm>
        </p:spPr>
        <p:txBody>
          <a:bodyPr>
            <a:noAutofit/>
          </a:bodyPr>
          <a:lstStyle/>
          <a:p>
            <a:pPr marL="0" indent="0" algn="just">
              <a:buNone/>
            </a:pPr>
            <a:r>
              <a:rPr lang="en-US" sz="3200" b="1" u="sng" dirty="0">
                <a:latin typeface="Times New Roman" panose="02020603050405020304" pitchFamily="18" charset="0"/>
                <a:cs typeface="Times New Roman" panose="02020603050405020304" pitchFamily="18" charset="0"/>
              </a:rPr>
              <a:t>Approaches to Sociological Research </a:t>
            </a:r>
          </a:p>
          <a:p>
            <a:pPr marL="0" indent="0" algn="just">
              <a:buNone/>
            </a:pPr>
            <a:r>
              <a:rPr lang="en-US" sz="3200" dirty="0" smtClean="0">
                <a:latin typeface="Times New Roman" panose="02020603050405020304" pitchFamily="18" charset="0"/>
                <a:cs typeface="Times New Roman" panose="02020603050405020304" pitchFamily="18" charset="0"/>
              </a:rPr>
              <a:t>Using </a:t>
            </a:r>
            <a:r>
              <a:rPr lang="en-US" sz="3200" dirty="0">
                <a:latin typeface="Times New Roman" panose="02020603050405020304" pitchFamily="18" charset="0"/>
                <a:cs typeface="Times New Roman" panose="02020603050405020304" pitchFamily="18" charset="0"/>
              </a:rPr>
              <a:t>the scientific method, a researcher conducts a study in six phases: </a:t>
            </a:r>
            <a:r>
              <a:rPr lang="en-US" sz="3200" dirty="0">
                <a:solidFill>
                  <a:srgbClr val="0070C0"/>
                </a:solidFill>
                <a:latin typeface="Times New Roman" panose="02020603050405020304" pitchFamily="18" charset="0"/>
                <a:cs typeface="Times New Roman" panose="02020603050405020304" pitchFamily="18" charset="0"/>
              </a:rPr>
              <a:t>asking a question</a:t>
            </a:r>
            <a:r>
              <a:rPr lang="en-US" sz="3200" dirty="0">
                <a:solidFill>
                  <a:srgbClr val="FF0000"/>
                </a:solidFill>
                <a:latin typeface="Times New Roman" panose="02020603050405020304" pitchFamily="18" charset="0"/>
                <a:cs typeface="Times New Roman" panose="02020603050405020304" pitchFamily="18" charset="0"/>
              </a:rPr>
              <a:t>, researching existing sources, </a:t>
            </a:r>
            <a:r>
              <a:rPr lang="en-US" sz="3200" dirty="0">
                <a:latin typeface="Times New Roman" panose="02020603050405020304" pitchFamily="18" charset="0"/>
                <a:cs typeface="Times New Roman" panose="02020603050405020304" pitchFamily="18" charset="0"/>
              </a:rPr>
              <a:t>formulating a hypothesis</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a:solidFill>
                  <a:srgbClr val="0070C0"/>
                </a:solidFill>
                <a:latin typeface="Times New Roman" panose="02020603050405020304" pitchFamily="18" charset="0"/>
                <a:cs typeface="Times New Roman" panose="02020603050405020304" pitchFamily="18" charset="0"/>
              </a:rPr>
              <a:t>research design, collecting &amp; analyzing data</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drawing conclusions and </a:t>
            </a:r>
            <a:r>
              <a:rPr lang="en-US" sz="3200" dirty="0" smtClean="0">
                <a:latin typeface="Times New Roman" panose="02020603050405020304" pitchFamily="18" charset="0"/>
                <a:cs typeface="Times New Roman" panose="02020603050405020304" pitchFamily="18" charset="0"/>
              </a:rPr>
              <a:t>report the results </a:t>
            </a:r>
            <a:r>
              <a:rPr lang="en-US" sz="3200" dirty="0" smtClean="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1785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60544" y="502920"/>
            <a:ext cx="8354806" cy="4129405"/>
          </a:xfrm>
          <a:prstGeom prst="rect">
            <a:avLst/>
          </a:prstGeom>
        </p:spPr>
      </p:pic>
    </p:spTree>
    <p:extLst>
      <p:ext uri="{BB962C8B-B14F-4D97-AF65-F5344CB8AC3E}">
        <p14:creationId xmlns:p14="http://schemas.microsoft.com/office/powerpoint/2010/main" val="4059230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760" y="251484"/>
            <a:ext cx="8201025" cy="4210050"/>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The scientific method is useful in that it provides a clear method of organizing a study. </a:t>
            </a:r>
            <a:endParaRPr lang="ar-IQ"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Some </a:t>
            </a:r>
            <a:r>
              <a:rPr lang="en-US" sz="2800" dirty="0">
                <a:latin typeface="Times New Roman" panose="02020603050405020304" pitchFamily="18" charset="0"/>
                <a:cs typeface="Times New Roman" panose="02020603050405020304" pitchFamily="18" charset="0"/>
              </a:rPr>
              <a:t>sociologists conduct research through an interpretive framework rather than employing the scientific method.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solidFill>
                  <a:srgbClr val="FF0000"/>
                </a:solidFill>
                <a:latin typeface="Times New Roman" panose="02020603050405020304" pitchFamily="18" charset="0"/>
                <a:cs typeface="Times New Roman" panose="02020603050405020304" pitchFamily="18" charset="0"/>
              </a:rPr>
              <a:t>Scientific </a:t>
            </a:r>
            <a:r>
              <a:rPr lang="en-US" sz="2800" dirty="0">
                <a:solidFill>
                  <a:srgbClr val="FF0000"/>
                </a:solidFill>
                <a:latin typeface="Times New Roman" panose="02020603050405020304" pitchFamily="18" charset="0"/>
                <a:cs typeface="Times New Roman" panose="02020603050405020304" pitchFamily="18" charset="0"/>
              </a:rPr>
              <a:t>sociological studies often observe relationships between variables. Researchers study how one variable influences another. </a:t>
            </a:r>
            <a:endParaRPr lang="en-US" sz="28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Prior </a:t>
            </a:r>
            <a:r>
              <a:rPr lang="en-US" sz="2800" dirty="0">
                <a:latin typeface="Times New Roman" panose="02020603050405020304" pitchFamily="18" charset="0"/>
                <a:cs typeface="Times New Roman" panose="02020603050405020304" pitchFamily="18" charset="0"/>
              </a:rPr>
              <a:t>to conducting a study, researchers are careful to apply operational definitions to their terms and to establish dependent and independent variables</a:t>
            </a:r>
          </a:p>
        </p:txBody>
      </p:sp>
    </p:spTree>
    <p:extLst>
      <p:ext uri="{BB962C8B-B14F-4D97-AF65-F5344CB8AC3E}">
        <p14:creationId xmlns:p14="http://schemas.microsoft.com/office/powerpoint/2010/main" val="3878377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940" y="460689"/>
            <a:ext cx="8969060" cy="3263504"/>
          </a:xfrm>
        </p:spPr>
        <p:txBody>
          <a:bodyPr>
            <a:noAutofit/>
          </a:bodyPr>
          <a:lstStyle/>
          <a:p>
            <a:pPr marL="0" indent="0">
              <a:buNone/>
            </a:pPr>
            <a:r>
              <a:rPr lang="en-US" sz="2800" u="sng" dirty="0" smtClean="0">
                <a:solidFill>
                  <a:srgbClr val="FF0000"/>
                </a:solidFill>
                <a:latin typeface="Times New Roman" panose="02020603050405020304" pitchFamily="18" charset="0"/>
                <a:cs typeface="Times New Roman" panose="02020603050405020304" pitchFamily="18" charset="0"/>
              </a:rPr>
              <a:t>Research methods </a:t>
            </a:r>
          </a:p>
          <a:p>
            <a:pPr marL="0" indent="0">
              <a:buNone/>
            </a:pPr>
            <a:r>
              <a:rPr lang="en-US" sz="2800" dirty="0" smtClean="0">
                <a:latin typeface="Times New Roman" panose="02020603050405020304" pitchFamily="18" charset="0"/>
                <a:cs typeface="Times New Roman" panose="02020603050405020304" pitchFamily="18" charset="0"/>
              </a:rPr>
              <a:t>Sociological </a:t>
            </a:r>
            <a:r>
              <a:rPr lang="en-US" sz="2800" dirty="0">
                <a:latin typeface="Times New Roman" panose="02020603050405020304" pitchFamily="18" charset="0"/>
                <a:cs typeface="Times New Roman" panose="02020603050405020304" pitchFamily="18" charset="0"/>
              </a:rPr>
              <a:t>research is a fairly complex process. As you can see, a lot goes into even a simple research design. There are many steps and much to consider when collecting data on human behavior, as well as in interpreting and analyzing data in order to form conclusive results. </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Sociologists </a:t>
            </a:r>
            <a:r>
              <a:rPr lang="en-US" sz="2800" dirty="0">
                <a:latin typeface="Times New Roman" panose="02020603050405020304" pitchFamily="18" charset="0"/>
                <a:cs typeface="Times New Roman" panose="02020603050405020304" pitchFamily="18" charset="0"/>
              </a:rPr>
              <a:t>use the scientific methods for good reasons. </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solidFill>
                  <a:srgbClr val="0070C0"/>
                </a:solidFill>
                <a:latin typeface="Times New Roman" panose="02020603050405020304" pitchFamily="18" charset="0"/>
                <a:cs typeface="Times New Roman" panose="02020603050405020304" pitchFamily="18" charset="0"/>
              </a:rPr>
              <a:t>The </a:t>
            </a:r>
            <a:r>
              <a:rPr lang="en-US" sz="2800" dirty="0">
                <a:solidFill>
                  <a:srgbClr val="0070C0"/>
                </a:solidFill>
                <a:latin typeface="Times New Roman" panose="02020603050405020304" pitchFamily="18" charset="0"/>
                <a:cs typeface="Times New Roman" panose="02020603050405020304" pitchFamily="18" charset="0"/>
              </a:rPr>
              <a:t>scientific method provides a system of organization to help researchers plan and conduct a study </a:t>
            </a:r>
            <a:r>
              <a:rPr lang="en-US" sz="2800" dirty="0">
                <a:solidFill>
                  <a:srgbClr val="FF0000"/>
                </a:solidFill>
                <a:latin typeface="Times New Roman" panose="02020603050405020304" pitchFamily="18" charset="0"/>
                <a:cs typeface="Times New Roman" panose="02020603050405020304" pitchFamily="18" charset="0"/>
              </a:rPr>
              <a:t>to ensure data and results are reliable, valid, and objective. </a:t>
            </a:r>
          </a:p>
        </p:txBody>
      </p:sp>
    </p:spTree>
    <p:extLst>
      <p:ext uri="{BB962C8B-B14F-4D97-AF65-F5344CB8AC3E}">
        <p14:creationId xmlns:p14="http://schemas.microsoft.com/office/powerpoint/2010/main" val="295755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0082" y="626269"/>
            <a:ext cx="7886700" cy="3263504"/>
          </a:xfrm>
        </p:spPr>
        <p:txBody>
          <a:bodyPr>
            <a:noAutofit/>
          </a:bodyPr>
          <a:lstStyle/>
          <a:p>
            <a:pPr marL="0" indent="0" algn="just">
              <a:buNone/>
            </a:pPr>
            <a:r>
              <a:rPr lang="en-US" sz="3200" dirty="0">
                <a:solidFill>
                  <a:prstClr val="black"/>
                </a:solidFill>
                <a:latin typeface="Times New Roman" panose="02020603050405020304" pitchFamily="18" charset="0"/>
                <a:cs typeface="Times New Roman" panose="02020603050405020304" pitchFamily="18" charset="0"/>
              </a:rPr>
              <a:t>The many methods available to researchers—including experiments, surveys, participant </a:t>
            </a:r>
            <a:r>
              <a:rPr lang="en-US" sz="3200" dirty="0" smtClean="0">
                <a:solidFill>
                  <a:prstClr val="black"/>
                </a:solidFill>
                <a:latin typeface="Times New Roman" panose="02020603050405020304" pitchFamily="18" charset="0"/>
                <a:cs typeface="Times New Roman" panose="02020603050405020304" pitchFamily="18" charset="0"/>
              </a:rPr>
              <a:t>observation, </a:t>
            </a:r>
            <a:r>
              <a:rPr lang="en-US" sz="3200" dirty="0">
                <a:solidFill>
                  <a:prstClr val="black"/>
                </a:solidFill>
                <a:latin typeface="Times New Roman" panose="02020603050405020304" pitchFamily="18" charset="0"/>
                <a:cs typeface="Times New Roman" panose="02020603050405020304" pitchFamily="18" charset="0"/>
              </a:rPr>
              <a:t>case study, and secondary data analysis—all come with advantages and disadvantages. </a:t>
            </a:r>
            <a:endParaRPr lang="en-US" sz="3200" dirty="0" smtClean="0">
              <a:solidFill>
                <a:prstClr val="black"/>
              </a:solidFill>
              <a:latin typeface="Times New Roman" panose="02020603050405020304" pitchFamily="18" charset="0"/>
              <a:cs typeface="Times New Roman" panose="02020603050405020304" pitchFamily="18" charset="0"/>
            </a:endParaRPr>
          </a:p>
          <a:p>
            <a:pPr marL="0" indent="0" algn="just">
              <a:buNone/>
            </a:pPr>
            <a:r>
              <a:rPr lang="en-US" sz="3200" dirty="0" smtClean="0">
                <a:solidFill>
                  <a:srgbClr val="0070C0"/>
                </a:solidFill>
                <a:latin typeface="Times New Roman" panose="02020603050405020304" pitchFamily="18" charset="0"/>
                <a:cs typeface="Times New Roman" panose="02020603050405020304" pitchFamily="18" charset="0"/>
              </a:rPr>
              <a:t>The </a:t>
            </a:r>
            <a:r>
              <a:rPr lang="en-US" sz="3200" dirty="0">
                <a:solidFill>
                  <a:srgbClr val="0070C0"/>
                </a:solidFill>
                <a:latin typeface="Times New Roman" panose="02020603050405020304" pitchFamily="18" charset="0"/>
                <a:cs typeface="Times New Roman" panose="02020603050405020304" pitchFamily="18" charset="0"/>
              </a:rPr>
              <a:t>strength of a study can depend on the choice and implementation of the appropriate method of gathering data.</a:t>
            </a:r>
            <a:endParaRPr lang="en-US" sz="2400" dirty="0">
              <a:solidFill>
                <a:srgbClr val="0070C0"/>
              </a:solidFill>
            </a:endParaRPr>
          </a:p>
        </p:txBody>
      </p:sp>
    </p:spTree>
    <p:extLst>
      <p:ext uri="{BB962C8B-B14F-4D97-AF65-F5344CB8AC3E}">
        <p14:creationId xmlns:p14="http://schemas.microsoft.com/office/powerpoint/2010/main" val="344177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329181"/>
            <a:ext cx="7908131" cy="3263504"/>
          </a:xfrm>
        </p:spPr>
        <p:txBody>
          <a:bodyPr>
            <a:noAutofit/>
          </a:bodyPr>
          <a:lstStyle/>
          <a:p>
            <a:pPr marL="0" lvl="0" indent="0" algn="just">
              <a:buNone/>
            </a:pPr>
            <a:r>
              <a:rPr lang="en-US" sz="3200" dirty="0" smtClean="0">
                <a:solidFill>
                  <a:prstClr val="black"/>
                </a:solidFill>
                <a:latin typeface="Times New Roman" panose="02020603050405020304" pitchFamily="18" charset="0"/>
                <a:cs typeface="Times New Roman" panose="02020603050405020304" pitchFamily="18" charset="0"/>
              </a:rPr>
              <a:t>Depending </a:t>
            </a:r>
            <a:r>
              <a:rPr lang="en-US" sz="3200" dirty="0">
                <a:solidFill>
                  <a:prstClr val="black"/>
                </a:solidFill>
                <a:latin typeface="Times New Roman" panose="02020603050405020304" pitchFamily="18" charset="0"/>
                <a:cs typeface="Times New Roman" panose="02020603050405020304" pitchFamily="18" charset="0"/>
              </a:rPr>
              <a:t>on the topic, a study might use a single method or a combination of methods. </a:t>
            </a:r>
            <a:endParaRPr lang="en-US" sz="32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3200" dirty="0" smtClean="0">
                <a:solidFill>
                  <a:prstClr val="black"/>
                </a:solidFill>
                <a:latin typeface="Times New Roman" panose="02020603050405020304" pitchFamily="18" charset="0"/>
                <a:cs typeface="Times New Roman" panose="02020603050405020304" pitchFamily="18" charset="0"/>
              </a:rPr>
              <a:t>It </a:t>
            </a:r>
            <a:r>
              <a:rPr lang="en-US" sz="3200" dirty="0">
                <a:solidFill>
                  <a:prstClr val="black"/>
                </a:solidFill>
                <a:latin typeface="Times New Roman" panose="02020603050405020304" pitchFamily="18" charset="0"/>
                <a:cs typeface="Times New Roman" panose="02020603050405020304" pitchFamily="18" charset="0"/>
              </a:rPr>
              <a:t>is important to plan a research design before undertaking a study. </a:t>
            </a:r>
            <a:endParaRPr lang="en-US" sz="32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3200" dirty="0" smtClean="0">
                <a:solidFill>
                  <a:prstClr val="black"/>
                </a:solidFill>
                <a:latin typeface="Times New Roman" panose="02020603050405020304" pitchFamily="18" charset="0"/>
                <a:cs typeface="Times New Roman" panose="02020603050405020304" pitchFamily="18" charset="0"/>
              </a:rPr>
              <a:t>The </a:t>
            </a:r>
            <a:r>
              <a:rPr lang="en-US" sz="3200" dirty="0">
                <a:solidFill>
                  <a:prstClr val="black"/>
                </a:solidFill>
                <a:latin typeface="Times New Roman" panose="02020603050405020304" pitchFamily="18" charset="0"/>
                <a:cs typeface="Times New Roman" panose="02020603050405020304" pitchFamily="18" charset="0"/>
              </a:rPr>
              <a:t>information gathered may in itself be surprising, and the study design should provide a solid framework in which to analyze predicted and unpredicted data. </a:t>
            </a:r>
          </a:p>
          <a:p>
            <a:pPr algn="just"/>
            <a:endParaRPr lang="en-US" sz="3200" dirty="0"/>
          </a:p>
        </p:txBody>
      </p:sp>
    </p:spTree>
    <p:extLst>
      <p:ext uri="{BB962C8B-B14F-4D97-AF65-F5344CB8AC3E}">
        <p14:creationId xmlns:p14="http://schemas.microsoft.com/office/powerpoint/2010/main" val="133999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0014" y="85726"/>
            <a:ext cx="8929686" cy="4950618"/>
          </a:xfrm>
          <a:prstGeom prst="rect">
            <a:avLst/>
          </a:prstGeom>
        </p:spPr>
      </p:pic>
    </p:spTree>
    <p:extLst>
      <p:ext uri="{BB962C8B-B14F-4D97-AF65-F5344CB8AC3E}">
        <p14:creationId xmlns:p14="http://schemas.microsoft.com/office/powerpoint/2010/main" val="1806487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TotalTime>
  <Words>596</Words>
  <Application>Microsoft Office PowerPoint</Application>
  <PresentationFormat>On-screen Show (16:9)</PresentationFormat>
  <Paragraphs>42</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Qais ALsheikh</dc:creator>
  <cp:lastModifiedBy>Maher</cp:lastModifiedBy>
  <cp:revision>67</cp:revision>
  <dcterms:modified xsi:type="dcterms:W3CDTF">2023-12-05T13:10:17Z</dcterms:modified>
</cp:coreProperties>
</file>